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Lst>
  <p:sldSz cy="5143500" cx="9144000"/>
  <p:notesSz cx="6858000" cy="9144000"/>
  <p:embeddedFontLst>
    <p:embeddedFont>
      <p:font typeface="Montserrat"/>
      <p:regular r:id="rId10"/>
      <p:bold r:id="rId11"/>
      <p:italic r:id="rId12"/>
      <p:boldItalic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Montserrat-bold.fntdata"/><Relationship Id="rId10" Type="http://schemas.openxmlformats.org/officeDocument/2006/relationships/font" Target="fonts/Montserrat-regular.fntdata"/><Relationship Id="rId13" Type="http://schemas.openxmlformats.org/officeDocument/2006/relationships/font" Target="fonts/Montserrat-boldItalic.fntdata"/><Relationship Id="rId12"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3a3ba6bb3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3a3ba6bb3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a3ba6bb39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a3ba6bb39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a3ba6bb39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a3ba6bb39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hyperlink" Target="https://github.com/brentonlian/VoiceDetection" TargetMode="External"/><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520550"/>
            <a:ext cx="8520600" cy="2166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Using OpenAI-Whisper and NLP to Prevent Toxicity in Online Communication</a:t>
            </a:r>
            <a:endParaRPr/>
          </a:p>
        </p:txBody>
      </p:sp>
      <p:sp>
        <p:nvSpPr>
          <p:cNvPr id="55" name="Google Shape;55;p13"/>
          <p:cNvSpPr txBox="1"/>
          <p:nvPr>
            <p:ph idx="1" type="subTitle"/>
          </p:nvPr>
        </p:nvSpPr>
        <p:spPr>
          <a:xfrm>
            <a:off x="311700" y="2686550"/>
            <a:ext cx="8520600" cy="792600"/>
          </a:xfrm>
          <a:prstGeom prst="rect">
            <a:avLst/>
          </a:prstGeom>
        </p:spPr>
        <p:txBody>
          <a:bodyPr anchorCtr="0" anchor="t" bIns="91425" lIns="91425" spcFirstLastPara="1" rIns="91425" wrap="square" tIns="91425">
            <a:normAutofit/>
          </a:bodyPr>
          <a:lstStyle/>
          <a:p>
            <a:pPr indent="0" lvl="0" marL="0" rtl="0" algn="ctr">
              <a:lnSpc>
                <a:spcPct val="115000"/>
              </a:lnSpc>
              <a:spcBef>
                <a:spcPts val="0"/>
              </a:spcBef>
              <a:spcAft>
                <a:spcPts val="0"/>
              </a:spcAft>
              <a:buClr>
                <a:schemeClr val="dk1"/>
              </a:buClr>
              <a:buSzPts val="1100"/>
              <a:buFont typeface="Arial"/>
              <a:buNone/>
            </a:pPr>
            <a:r>
              <a:rPr lang="en" sz="1200">
                <a:solidFill>
                  <a:schemeClr val="dk1"/>
                </a:solidFill>
              </a:rPr>
              <a:t>Apurwa Khanal, Rishabh Bedidha, Brenton Lian, Alex Kim, David Kim</a:t>
            </a:r>
            <a:endParaRPr/>
          </a:p>
        </p:txBody>
      </p:sp>
      <p:pic>
        <p:nvPicPr>
          <p:cNvPr id="56" name="Google Shape;56;p13"/>
          <p:cNvPicPr preferRelativeResize="0"/>
          <p:nvPr/>
        </p:nvPicPr>
        <p:blipFill>
          <a:blip r:embed="rId3">
            <a:alphaModFix/>
          </a:blip>
          <a:stretch>
            <a:fillRect/>
          </a:stretch>
        </p:blipFill>
        <p:spPr>
          <a:xfrm>
            <a:off x="250050" y="3114675"/>
            <a:ext cx="1602525" cy="1595425"/>
          </a:xfrm>
          <a:prstGeom prst="rect">
            <a:avLst/>
          </a:prstGeom>
          <a:noFill/>
          <a:ln>
            <a:noFill/>
          </a:ln>
        </p:spPr>
      </p:pic>
      <p:sp>
        <p:nvSpPr>
          <p:cNvPr id="57" name="Google Shape;57;p13"/>
          <p:cNvSpPr txBox="1"/>
          <p:nvPr/>
        </p:nvSpPr>
        <p:spPr>
          <a:xfrm>
            <a:off x="6619875" y="3857625"/>
            <a:ext cx="1821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u="sng">
                <a:solidFill>
                  <a:schemeClr val="hlink"/>
                </a:solidFill>
                <a:hlinkClick r:id="rId4"/>
              </a:rPr>
              <a:t>Repository Link</a:t>
            </a:r>
            <a:endParaRPr sz="1800">
              <a:solidFill>
                <a:schemeClr val="dk2"/>
              </a:solidFill>
            </a:endParaRPr>
          </a:p>
        </p:txBody>
      </p:sp>
      <p:pic>
        <p:nvPicPr>
          <p:cNvPr id="58" name="Google Shape;58;p13"/>
          <p:cNvPicPr preferRelativeResize="0"/>
          <p:nvPr/>
        </p:nvPicPr>
        <p:blipFill>
          <a:blip r:embed="rId5">
            <a:alphaModFix/>
          </a:blip>
          <a:stretch>
            <a:fillRect/>
          </a:stretch>
        </p:blipFill>
        <p:spPr>
          <a:xfrm>
            <a:off x="2488400" y="3400388"/>
            <a:ext cx="3024200" cy="1243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title"/>
          </p:nvPr>
        </p:nvSpPr>
        <p:spPr>
          <a:xfrm>
            <a:off x="256400" y="124250"/>
            <a:ext cx="9033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320">
                <a:latin typeface="Montserrat"/>
                <a:ea typeface="Montserrat"/>
                <a:cs typeface="Montserrat"/>
                <a:sym typeface="Montserrat"/>
              </a:rPr>
              <a:t>Can AI Neutralize the Threat of Escalating Online Hate?</a:t>
            </a:r>
            <a:endParaRPr b="1" sz="2320">
              <a:latin typeface="Montserrat"/>
              <a:ea typeface="Montserrat"/>
              <a:cs typeface="Montserrat"/>
              <a:sym typeface="Montserrat"/>
            </a:endParaRPr>
          </a:p>
        </p:txBody>
      </p:sp>
      <p:sp>
        <p:nvSpPr>
          <p:cNvPr id="64" name="Google Shape;64;p14"/>
          <p:cNvSpPr txBox="1"/>
          <p:nvPr>
            <p:ph idx="1" type="body"/>
          </p:nvPr>
        </p:nvSpPr>
        <p:spPr>
          <a:xfrm>
            <a:off x="166700" y="696950"/>
            <a:ext cx="8977500" cy="4446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200">
                <a:solidFill>
                  <a:schemeClr val="dk1"/>
                </a:solidFill>
                <a:latin typeface="Montserrat"/>
                <a:ea typeface="Montserrat"/>
                <a:cs typeface="Montserrat"/>
                <a:sym typeface="Montserrat"/>
              </a:rPr>
              <a:t>The Problem</a:t>
            </a:r>
            <a:r>
              <a:rPr lang="en" sz="1200">
                <a:solidFill>
                  <a:schemeClr val="dk1"/>
                </a:solidFill>
                <a:latin typeface="Montserrat"/>
                <a:ea typeface="Montserrat"/>
                <a:cs typeface="Montserrat"/>
                <a:sym typeface="Montserrat"/>
              </a:rPr>
              <a:t>: Online voice chat in gaming is largely unmoderated, making it easy for toxic and abusive speech to go unnoticed and unreported. Because voice communication isn’t logged or reviewed, players, especially younger or vulnerable users, have no protection or record when harmful interactions occur.</a:t>
            </a:r>
            <a:endParaRPr sz="1200">
              <a:solidFill>
                <a:schemeClr val="dk1"/>
              </a:solidFill>
              <a:latin typeface="Montserrat"/>
              <a:ea typeface="Montserrat"/>
              <a:cs typeface="Montserrat"/>
              <a:sym typeface="Montserrat"/>
            </a:endParaRPr>
          </a:p>
          <a:p>
            <a:pPr indent="0" lvl="0" marL="0" rtl="0" algn="l">
              <a:spcBef>
                <a:spcPts val="1200"/>
              </a:spcBef>
              <a:spcAft>
                <a:spcPts val="0"/>
              </a:spcAft>
              <a:buNone/>
            </a:pPr>
            <a:r>
              <a:rPr b="1" lang="en" sz="1200">
                <a:solidFill>
                  <a:schemeClr val="dk1"/>
                </a:solidFill>
                <a:latin typeface="Montserrat"/>
                <a:ea typeface="Montserrat"/>
                <a:cs typeface="Montserrat"/>
                <a:sym typeface="Montserrat"/>
              </a:rPr>
              <a:t>Impact: </a:t>
            </a:r>
            <a:r>
              <a:rPr lang="en" sz="1200">
                <a:solidFill>
                  <a:schemeClr val="dk1"/>
                </a:solidFill>
                <a:latin typeface="Montserrat"/>
                <a:ea typeface="Montserrat"/>
                <a:cs typeface="Montserrat"/>
                <a:sym typeface="Montserrat"/>
              </a:rPr>
              <a:t>Toxic voice communication is more than a brief annoyance, as it can impact mental health while driving people away from online communities. In fact, many studies show that most players have experienced some form of vocal harassment.</a:t>
            </a:r>
            <a:endParaRPr sz="1200">
              <a:solidFill>
                <a:schemeClr val="dk1"/>
              </a:solidFill>
              <a:latin typeface="Montserrat"/>
              <a:ea typeface="Montserrat"/>
              <a:cs typeface="Montserrat"/>
              <a:sym typeface="Montserrat"/>
            </a:endParaRPr>
          </a:p>
          <a:p>
            <a:pPr indent="0" lvl="0" marL="0" rtl="0" algn="l">
              <a:spcBef>
                <a:spcPts val="1200"/>
              </a:spcBef>
              <a:spcAft>
                <a:spcPts val="0"/>
              </a:spcAft>
              <a:buNone/>
            </a:pPr>
            <a:r>
              <a:rPr b="1" lang="en" sz="1200">
                <a:solidFill>
                  <a:schemeClr val="dk1"/>
                </a:solidFill>
                <a:latin typeface="Montserrat"/>
                <a:ea typeface="Montserrat"/>
                <a:cs typeface="Montserrat"/>
                <a:sym typeface="Montserrat"/>
              </a:rPr>
              <a:t>Existing solutions fail from:</a:t>
            </a:r>
            <a:endParaRPr b="1" sz="1200">
              <a:solidFill>
                <a:schemeClr val="dk1"/>
              </a:solidFill>
              <a:latin typeface="Montserrat"/>
              <a:ea typeface="Montserrat"/>
              <a:cs typeface="Montserrat"/>
              <a:sym typeface="Montserrat"/>
            </a:endParaRPr>
          </a:p>
          <a:p>
            <a:pPr indent="-304800" lvl="0" marL="457200" rtl="0" algn="l">
              <a:spcBef>
                <a:spcPts val="120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Failure to monitor voice data, only chat logs</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Unreliable manual reporting</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dk1"/>
              </a:buClr>
              <a:buSzPts val="1200"/>
              <a:buFont typeface="Montserrat"/>
              <a:buChar char="●"/>
            </a:pPr>
            <a:r>
              <a:rPr lang="en" sz="1200">
                <a:solidFill>
                  <a:schemeClr val="dk1"/>
                </a:solidFill>
                <a:latin typeface="Montserrat"/>
                <a:ea typeface="Montserrat"/>
                <a:cs typeface="Montserrat"/>
                <a:sym typeface="Montserrat"/>
              </a:rPr>
              <a:t>Lack of audio evidence</a:t>
            </a:r>
            <a:endParaRPr sz="1200">
              <a:solidFill>
                <a:schemeClr val="dk1"/>
              </a:solidFill>
              <a:latin typeface="Montserrat"/>
              <a:ea typeface="Montserrat"/>
              <a:cs typeface="Montserrat"/>
              <a:sym typeface="Montserrat"/>
            </a:endParaRPr>
          </a:p>
          <a:p>
            <a:pPr indent="0" lvl="0" marL="0" rtl="0" algn="l">
              <a:spcBef>
                <a:spcPts val="1200"/>
              </a:spcBef>
              <a:spcAft>
                <a:spcPts val="0"/>
              </a:spcAft>
              <a:buNone/>
            </a:pPr>
            <a:r>
              <a:t/>
            </a:r>
            <a:endParaRPr sz="1200">
              <a:solidFill>
                <a:schemeClr val="dk1"/>
              </a:solidFill>
              <a:latin typeface="Montserrat"/>
              <a:ea typeface="Montserrat"/>
              <a:cs typeface="Montserrat"/>
              <a:sym typeface="Montserrat"/>
            </a:endParaRPr>
          </a:p>
          <a:p>
            <a:pPr indent="0" lvl="0" marL="0" rtl="0" algn="l">
              <a:spcBef>
                <a:spcPts val="1200"/>
              </a:spcBef>
              <a:spcAft>
                <a:spcPts val="1200"/>
              </a:spcAft>
              <a:buClr>
                <a:schemeClr val="dk1"/>
              </a:buClr>
              <a:buSzPts val="1100"/>
              <a:buFont typeface="Arial"/>
              <a:buNone/>
            </a:pPr>
            <a:r>
              <a:t/>
            </a:r>
            <a:endParaRPr sz="1200">
              <a:solidFill>
                <a:schemeClr val="dk1"/>
              </a:solidFill>
              <a:latin typeface="Montserrat"/>
              <a:ea typeface="Montserrat"/>
              <a:cs typeface="Montserrat"/>
              <a:sym typeface="Montserrat"/>
            </a:endParaRPr>
          </a:p>
        </p:txBody>
      </p:sp>
      <p:pic>
        <p:nvPicPr>
          <p:cNvPr id="65" name="Google Shape;65;p14"/>
          <p:cNvPicPr preferRelativeResize="0"/>
          <p:nvPr/>
        </p:nvPicPr>
        <p:blipFill>
          <a:blip r:embed="rId3">
            <a:alphaModFix/>
          </a:blip>
          <a:stretch>
            <a:fillRect/>
          </a:stretch>
        </p:blipFill>
        <p:spPr>
          <a:xfrm>
            <a:off x="5170349" y="2484200"/>
            <a:ext cx="3568275" cy="2444975"/>
          </a:xfrm>
          <a:prstGeom prst="rect">
            <a:avLst/>
          </a:prstGeom>
          <a:noFill/>
          <a:ln>
            <a:noFill/>
          </a:ln>
        </p:spPr>
      </p:pic>
      <p:pic>
        <p:nvPicPr>
          <p:cNvPr id="66" name="Google Shape;66;p14"/>
          <p:cNvPicPr preferRelativeResize="0"/>
          <p:nvPr/>
        </p:nvPicPr>
        <p:blipFill>
          <a:blip r:embed="rId4">
            <a:alphaModFix/>
          </a:blip>
          <a:stretch>
            <a:fillRect/>
          </a:stretch>
        </p:blipFill>
        <p:spPr>
          <a:xfrm>
            <a:off x="1857375" y="3655200"/>
            <a:ext cx="3058626" cy="1104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Montserrat"/>
                <a:ea typeface="Montserrat"/>
                <a:cs typeface="Montserrat"/>
                <a:sym typeface="Montserrat"/>
              </a:rPr>
              <a:t>Method and System Overview</a:t>
            </a:r>
            <a:endParaRPr b="1">
              <a:latin typeface="Montserrat"/>
              <a:ea typeface="Montserrat"/>
              <a:cs typeface="Montserrat"/>
              <a:sym typeface="Montserrat"/>
            </a:endParaRPr>
          </a:p>
        </p:txBody>
      </p:sp>
      <p:sp>
        <p:nvSpPr>
          <p:cNvPr id="72" name="Google Shape;72;p15"/>
          <p:cNvSpPr txBox="1"/>
          <p:nvPr>
            <p:ph idx="1" type="body"/>
          </p:nvPr>
        </p:nvSpPr>
        <p:spPr>
          <a:xfrm>
            <a:off x="311700" y="3023400"/>
            <a:ext cx="8520600" cy="3021300"/>
          </a:xfrm>
          <a:prstGeom prst="rect">
            <a:avLst/>
          </a:prstGeom>
        </p:spPr>
        <p:txBody>
          <a:bodyPr anchorCtr="0" anchor="t" bIns="91425" lIns="91425" spcFirstLastPara="1" rIns="91425" wrap="square" tIns="91425">
            <a:normAutofit/>
          </a:bodyPr>
          <a:lstStyle/>
          <a:p>
            <a:pPr indent="-298450" lvl="0" marL="457200" rtl="0" algn="l">
              <a:spcBef>
                <a:spcPts val="1200"/>
              </a:spcBef>
              <a:spcAft>
                <a:spcPts val="0"/>
              </a:spcAft>
              <a:buClr>
                <a:schemeClr val="dk1"/>
              </a:buClr>
              <a:buSzPts val="1100"/>
              <a:buAutoNum type="arabicPeriod"/>
            </a:pPr>
            <a:r>
              <a:rPr b="1" lang="en" sz="1100">
                <a:solidFill>
                  <a:schemeClr val="dk1"/>
                </a:solidFill>
              </a:rPr>
              <a:t>Whisper transcribes live audio</a:t>
            </a:r>
            <a:endParaRPr b="1" sz="1100">
              <a:solidFill>
                <a:schemeClr val="dk1"/>
              </a:solidFill>
            </a:endParaRPr>
          </a:p>
          <a:p>
            <a:pPr indent="-298450" lvl="1" marL="914400" rtl="0" algn="l">
              <a:spcBef>
                <a:spcPts val="0"/>
              </a:spcBef>
              <a:spcAft>
                <a:spcPts val="0"/>
              </a:spcAft>
              <a:buClr>
                <a:schemeClr val="dk1"/>
              </a:buClr>
              <a:buSzPts val="1100"/>
              <a:buAutoNum type="alphaLcPeriod"/>
            </a:pPr>
            <a:r>
              <a:rPr lang="en" sz="1100">
                <a:solidFill>
                  <a:schemeClr val="dk1"/>
                </a:solidFill>
              </a:rPr>
              <a:t>No </a:t>
            </a:r>
            <a:r>
              <a:rPr lang="en" sz="1100">
                <a:solidFill>
                  <a:schemeClr val="dk1"/>
                </a:solidFill>
              </a:rPr>
              <a:t>recordings</a:t>
            </a:r>
            <a:r>
              <a:rPr lang="en" sz="1100">
                <a:solidFill>
                  <a:schemeClr val="dk1"/>
                </a:solidFill>
              </a:rPr>
              <a:t> saved, just short text segments</a:t>
            </a:r>
            <a:endParaRPr sz="1100">
              <a:solidFill>
                <a:schemeClr val="dk1"/>
              </a:solidFill>
            </a:endParaRPr>
          </a:p>
          <a:p>
            <a:pPr indent="-298450" lvl="0" marL="457200" rtl="0" algn="l">
              <a:spcBef>
                <a:spcPts val="0"/>
              </a:spcBef>
              <a:spcAft>
                <a:spcPts val="0"/>
              </a:spcAft>
              <a:buClr>
                <a:schemeClr val="dk1"/>
              </a:buClr>
              <a:buSzPts val="1100"/>
              <a:buAutoNum type="arabicPeriod"/>
            </a:pPr>
            <a:r>
              <a:rPr b="1" lang="en" sz="1100">
                <a:solidFill>
                  <a:schemeClr val="dk1"/>
                </a:solidFill>
              </a:rPr>
              <a:t>Keyword engine applies multipliers</a:t>
            </a:r>
            <a:endParaRPr b="1" sz="1100">
              <a:solidFill>
                <a:schemeClr val="dk1"/>
              </a:solidFill>
            </a:endParaRPr>
          </a:p>
          <a:p>
            <a:pPr indent="-298450" lvl="1" marL="914400" rtl="0" algn="l">
              <a:spcBef>
                <a:spcPts val="0"/>
              </a:spcBef>
              <a:spcAft>
                <a:spcPts val="0"/>
              </a:spcAft>
              <a:buClr>
                <a:schemeClr val="dk1"/>
              </a:buClr>
              <a:buSzPts val="1100"/>
              <a:buAutoNum type="alphaLcPeriod"/>
            </a:pPr>
            <a:r>
              <a:rPr lang="en" sz="1100">
                <a:solidFill>
                  <a:schemeClr val="dk1"/>
                </a:solidFill>
              </a:rPr>
              <a:t>Direct harassment, slurs, harmful phrases -&gt; boosted severity</a:t>
            </a:r>
            <a:endParaRPr sz="1100">
              <a:solidFill>
                <a:schemeClr val="dk1"/>
              </a:solidFill>
            </a:endParaRPr>
          </a:p>
          <a:p>
            <a:pPr indent="-298450" lvl="0" marL="457200" rtl="0" algn="l">
              <a:spcBef>
                <a:spcPts val="0"/>
              </a:spcBef>
              <a:spcAft>
                <a:spcPts val="0"/>
              </a:spcAft>
              <a:buClr>
                <a:schemeClr val="dk1"/>
              </a:buClr>
              <a:buSzPts val="1100"/>
              <a:buAutoNum type="arabicPeriod"/>
            </a:pPr>
            <a:r>
              <a:rPr b="1" lang="en" sz="1100">
                <a:solidFill>
                  <a:schemeClr val="dk1"/>
                </a:solidFill>
              </a:rPr>
              <a:t>Toxic-BERT provides contextual toxicity</a:t>
            </a:r>
            <a:endParaRPr b="1" sz="1100">
              <a:solidFill>
                <a:schemeClr val="dk1"/>
              </a:solidFill>
            </a:endParaRPr>
          </a:p>
          <a:p>
            <a:pPr indent="-298450" lvl="1" marL="914400" rtl="0" algn="l">
              <a:spcBef>
                <a:spcPts val="0"/>
              </a:spcBef>
              <a:spcAft>
                <a:spcPts val="0"/>
              </a:spcAft>
              <a:buClr>
                <a:schemeClr val="dk1"/>
              </a:buClr>
              <a:buSzPts val="1100"/>
              <a:buAutoNum type="alphaLcPeriod"/>
            </a:pPr>
            <a:r>
              <a:rPr lang="en" sz="1100">
                <a:solidFill>
                  <a:schemeClr val="dk1"/>
                </a:solidFill>
              </a:rPr>
              <a:t>Calibration fixes speech-to-text uncertainty + overconfidence</a:t>
            </a:r>
            <a:endParaRPr sz="1100">
              <a:solidFill>
                <a:schemeClr val="dk1"/>
              </a:solidFill>
            </a:endParaRPr>
          </a:p>
          <a:p>
            <a:pPr indent="-298450" lvl="0" marL="457200" rtl="0" algn="l">
              <a:spcBef>
                <a:spcPts val="0"/>
              </a:spcBef>
              <a:spcAft>
                <a:spcPts val="0"/>
              </a:spcAft>
              <a:buClr>
                <a:schemeClr val="dk1"/>
              </a:buClr>
              <a:buSzPts val="1100"/>
              <a:buAutoNum type="arabicPeriod"/>
            </a:pPr>
            <a:r>
              <a:rPr b="1" lang="en" sz="1100">
                <a:solidFill>
                  <a:schemeClr val="dk1"/>
                </a:solidFill>
              </a:rPr>
              <a:t>Weighted fusion + thresholding</a:t>
            </a:r>
            <a:endParaRPr b="1" sz="1100">
              <a:solidFill>
                <a:schemeClr val="dk1"/>
              </a:solidFill>
            </a:endParaRPr>
          </a:p>
          <a:p>
            <a:pPr indent="-298450" lvl="1" marL="914400" rtl="0" algn="l">
              <a:spcBef>
                <a:spcPts val="0"/>
              </a:spcBef>
              <a:spcAft>
                <a:spcPts val="0"/>
              </a:spcAft>
              <a:buClr>
                <a:schemeClr val="dk1"/>
              </a:buClr>
              <a:buSzPts val="1100"/>
              <a:buAutoNum type="alphaLcPeriod"/>
            </a:pPr>
            <a:r>
              <a:rPr lang="en" sz="1100">
                <a:solidFill>
                  <a:schemeClr val="dk1"/>
                </a:solidFill>
              </a:rPr>
              <a:t>If final score &gt; 0.65: toxic snippet logged</a:t>
            </a:r>
            <a:endParaRPr sz="1100">
              <a:solidFill>
                <a:schemeClr val="dk1"/>
              </a:solidFill>
            </a:endParaRPr>
          </a:p>
          <a:p>
            <a:pPr indent="0" lvl="0" marL="0" rtl="0" algn="l">
              <a:spcBef>
                <a:spcPts val="1200"/>
              </a:spcBef>
              <a:spcAft>
                <a:spcPts val="0"/>
              </a:spcAft>
              <a:buClr>
                <a:schemeClr val="dk1"/>
              </a:buClr>
              <a:buSzPts val="1100"/>
              <a:buFont typeface="Arial"/>
              <a:buNone/>
            </a:pPr>
            <a:r>
              <a:t/>
            </a:r>
            <a:endParaRPr sz="1100">
              <a:solidFill>
                <a:schemeClr val="dk1"/>
              </a:solidFill>
            </a:endParaRPr>
          </a:p>
          <a:p>
            <a:pPr indent="0" lvl="0" marL="0" rtl="0" algn="l">
              <a:spcBef>
                <a:spcPts val="1200"/>
              </a:spcBef>
              <a:spcAft>
                <a:spcPts val="1200"/>
              </a:spcAft>
              <a:buNone/>
            </a:pPr>
            <a:r>
              <a:t/>
            </a:r>
            <a:endParaRPr/>
          </a:p>
        </p:txBody>
      </p:sp>
      <p:pic>
        <p:nvPicPr>
          <p:cNvPr id="73" name="Google Shape;73;p15"/>
          <p:cNvPicPr preferRelativeResize="0"/>
          <p:nvPr/>
        </p:nvPicPr>
        <p:blipFill rotWithShape="1">
          <a:blip r:embed="rId3">
            <a:alphaModFix/>
          </a:blip>
          <a:srcRect b="35059" l="0" r="0" t="34990"/>
          <a:stretch/>
        </p:blipFill>
        <p:spPr>
          <a:xfrm>
            <a:off x="163400" y="1333075"/>
            <a:ext cx="8817202" cy="1630986"/>
          </a:xfrm>
          <a:prstGeom prst="rect">
            <a:avLst/>
          </a:prstGeom>
          <a:noFill/>
          <a:ln>
            <a:noFill/>
          </a:ln>
        </p:spPr>
      </p:pic>
      <p:sp>
        <p:nvSpPr>
          <p:cNvPr id="74" name="Google Shape;74;p15"/>
          <p:cNvSpPr/>
          <p:nvPr/>
        </p:nvSpPr>
        <p:spPr>
          <a:xfrm>
            <a:off x="163400" y="964400"/>
            <a:ext cx="2202600" cy="1143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endParaRPr>
          </a:p>
        </p:txBody>
      </p:sp>
      <p:pic>
        <p:nvPicPr>
          <p:cNvPr id="75" name="Google Shape;75;p15"/>
          <p:cNvPicPr preferRelativeResize="0"/>
          <p:nvPr/>
        </p:nvPicPr>
        <p:blipFill>
          <a:blip r:embed="rId4">
            <a:alphaModFix/>
          </a:blip>
          <a:stretch>
            <a:fillRect/>
          </a:stretch>
        </p:blipFill>
        <p:spPr>
          <a:xfrm>
            <a:off x="5934624" y="3167075"/>
            <a:ext cx="2516951" cy="16787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Conclusion</a:t>
            </a:r>
            <a:endParaRPr b="1"/>
          </a:p>
        </p:txBody>
      </p:sp>
      <p:sp>
        <p:nvSpPr>
          <p:cNvPr id="81" name="Google Shape;81;p16"/>
          <p:cNvSpPr txBox="1"/>
          <p:nvPr>
            <p:ph idx="1" type="body"/>
          </p:nvPr>
        </p:nvSpPr>
        <p:spPr>
          <a:xfrm>
            <a:off x="311700" y="1017725"/>
            <a:ext cx="4317900" cy="3931200"/>
          </a:xfrm>
          <a:prstGeom prst="rect">
            <a:avLst/>
          </a:prstGeom>
        </p:spPr>
        <p:txBody>
          <a:bodyPr anchorCtr="0" anchor="t" bIns="91425" lIns="91425" spcFirstLastPara="1" rIns="91425" wrap="square" tIns="91425">
            <a:normAutofit fontScale="85000" lnSpcReduction="20000"/>
          </a:bodyPr>
          <a:lstStyle/>
          <a:p>
            <a:pPr indent="0" lvl="0" marL="0" rtl="0" algn="l">
              <a:spcBef>
                <a:spcPts val="1200"/>
              </a:spcBef>
              <a:spcAft>
                <a:spcPts val="0"/>
              </a:spcAft>
              <a:buNone/>
            </a:pPr>
            <a:r>
              <a:rPr b="1" i="1" lang="en" sz="1316">
                <a:solidFill>
                  <a:schemeClr val="dk1"/>
                </a:solidFill>
              </a:rPr>
              <a:t>Results:</a:t>
            </a:r>
            <a:endParaRPr b="1" i="1" sz="1316">
              <a:solidFill>
                <a:schemeClr val="dk1"/>
              </a:solidFill>
            </a:endParaRPr>
          </a:p>
          <a:p>
            <a:pPr indent="0" lvl="0" marL="0" rtl="0" algn="l">
              <a:spcBef>
                <a:spcPts val="1200"/>
              </a:spcBef>
              <a:spcAft>
                <a:spcPts val="0"/>
              </a:spcAft>
              <a:buNone/>
            </a:pPr>
            <a:r>
              <a:rPr b="1" lang="en" sz="1100">
                <a:solidFill>
                  <a:schemeClr val="dk1"/>
                </a:solidFill>
              </a:rPr>
              <a:t>Experiment 1 - Keyword Only</a:t>
            </a:r>
            <a:endParaRPr b="1" sz="1100">
              <a:solidFill>
                <a:schemeClr val="dk1"/>
              </a:solidFill>
            </a:endParaRPr>
          </a:p>
          <a:p>
            <a:pPr indent="-287972" lvl="0" marL="457200" rtl="0" algn="l">
              <a:spcBef>
                <a:spcPts val="1200"/>
              </a:spcBef>
              <a:spcAft>
                <a:spcPts val="0"/>
              </a:spcAft>
              <a:buClr>
                <a:schemeClr val="dk1"/>
              </a:buClr>
              <a:buSzPct val="100000"/>
              <a:buChar char="-"/>
            </a:pPr>
            <a:r>
              <a:rPr lang="en" sz="1100">
                <a:solidFill>
                  <a:schemeClr val="dk1"/>
                </a:solidFill>
              </a:rPr>
              <a:t>Precision: 100%</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Recall: 26%</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F1: 58.5%</a:t>
            </a:r>
            <a:endParaRPr sz="1100">
              <a:solidFill>
                <a:schemeClr val="dk1"/>
              </a:solidFill>
            </a:endParaRPr>
          </a:p>
          <a:p>
            <a:pPr indent="0" lvl="0" marL="0" rtl="0" algn="l">
              <a:spcBef>
                <a:spcPts val="1200"/>
              </a:spcBef>
              <a:spcAft>
                <a:spcPts val="0"/>
              </a:spcAft>
              <a:buNone/>
            </a:pPr>
            <a:r>
              <a:rPr b="1" lang="en" sz="1100">
                <a:solidFill>
                  <a:schemeClr val="dk1"/>
                </a:solidFill>
              </a:rPr>
              <a:t>Experiment 2 - Hybrid (Keyword + Toxic-BERT)</a:t>
            </a:r>
            <a:endParaRPr b="1" sz="1100">
              <a:solidFill>
                <a:schemeClr val="dk1"/>
              </a:solidFill>
            </a:endParaRPr>
          </a:p>
          <a:p>
            <a:pPr indent="-287972" lvl="0" marL="457200" rtl="0" algn="l">
              <a:spcBef>
                <a:spcPts val="1200"/>
              </a:spcBef>
              <a:spcAft>
                <a:spcPts val="0"/>
              </a:spcAft>
              <a:buClr>
                <a:schemeClr val="dk1"/>
              </a:buClr>
              <a:buSzPct val="100000"/>
              <a:buChar char="-"/>
            </a:pPr>
            <a:r>
              <a:rPr lang="en" sz="1100">
                <a:solidFill>
                  <a:schemeClr val="dk1"/>
                </a:solidFill>
              </a:rPr>
              <a:t>Precision: 100%</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Recall: 63% (up 142% over baseline)</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F1: 87.2%</a:t>
            </a:r>
            <a:endParaRPr sz="1100">
              <a:solidFill>
                <a:schemeClr val="dk1"/>
              </a:solidFill>
            </a:endParaRPr>
          </a:p>
          <a:p>
            <a:pPr indent="0" lvl="0" marL="0" rtl="0" algn="l">
              <a:spcBef>
                <a:spcPts val="1200"/>
              </a:spcBef>
              <a:spcAft>
                <a:spcPts val="0"/>
              </a:spcAft>
              <a:buNone/>
            </a:pPr>
            <a:r>
              <a:rPr b="1" i="1" lang="en" sz="1335">
                <a:solidFill>
                  <a:schemeClr val="dk1"/>
                </a:solidFill>
              </a:rPr>
              <a:t>Key Takeaways:</a:t>
            </a:r>
            <a:endParaRPr b="1" i="1" sz="1335">
              <a:solidFill>
                <a:schemeClr val="dk1"/>
              </a:solidFill>
            </a:endParaRPr>
          </a:p>
          <a:p>
            <a:pPr indent="-287972" lvl="0" marL="457200" rtl="0" algn="l">
              <a:spcBef>
                <a:spcPts val="1200"/>
              </a:spcBef>
              <a:spcAft>
                <a:spcPts val="0"/>
              </a:spcAft>
              <a:buClr>
                <a:schemeClr val="dk1"/>
              </a:buClr>
              <a:buSzPct val="100000"/>
              <a:buChar char="-"/>
            </a:pPr>
            <a:r>
              <a:rPr lang="en" sz="1100">
                <a:solidFill>
                  <a:schemeClr val="dk1"/>
                </a:solidFill>
              </a:rPr>
              <a:t>Transformer context fixes most missed detections</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High precision preserved -&gt; minimal false positives</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Real-time performance achieved with no audio storage</a:t>
            </a:r>
            <a:endParaRPr sz="1100">
              <a:solidFill>
                <a:schemeClr val="dk1"/>
              </a:solidFill>
            </a:endParaRPr>
          </a:p>
          <a:p>
            <a:pPr indent="0" lvl="0" marL="0" rtl="0" algn="l">
              <a:spcBef>
                <a:spcPts val="1200"/>
              </a:spcBef>
              <a:spcAft>
                <a:spcPts val="0"/>
              </a:spcAft>
              <a:buNone/>
            </a:pPr>
            <a:r>
              <a:rPr b="1" i="1" lang="en" sz="1335">
                <a:solidFill>
                  <a:schemeClr val="dk1"/>
                </a:solidFill>
              </a:rPr>
              <a:t>Future Work:</a:t>
            </a:r>
            <a:endParaRPr b="1" i="1" sz="1335">
              <a:solidFill>
                <a:schemeClr val="dk1"/>
              </a:solidFill>
            </a:endParaRPr>
          </a:p>
          <a:p>
            <a:pPr indent="-287972" lvl="0" marL="457200" rtl="0" algn="l">
              <a:spcBef>
                <a:spcPts val="1200"/>
              </a:spcBef>
              <a:spcAft>
                <a:spcPts val="0"/>
              </a:spcAft>
              <a:buClr>
                <a:schemeClr val="dk1"/>
              </a:buClr>
              <a:buSzPct val="100000"/>
              <a:buChar char="-"/>
            </a:pPr>
            <a:r>
              <a:rPr lang="en" sz="1100">
                <a:solidFill>
                  <a:schemeClr val="dk1"/>
                </a:solidFill>
              </a:rPr>
              <a:t>Multilingual toxicity detection</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Domain-specific </a:t>
            </a:r>
            <a:r>
              <a:rPr lang="en" sz="1100">
                <a:solidFill>
                  <a:schemeClr val="dk1"/>
                </a:solidFill>
              </a:rPr>
              <a:t>fine tuning</a:t>
            </a:r>
            <a:r>
              <a:rPr lang="en" sz="1100">
                <a:solidFill>
                  <a:schemeClr val="dk1"/>
                </a:solidFill>
              </a:rPr>
              <a:t> for gaming/voice chat</a:t>
            </a:r>
            <a:endParaRPr sz="1100">
              <a:solidFill>
                <a:schemeClr val="dk1"/>
              </a:solidFill>
            </a:endParaRPr>
          </a:p>
          <a:p>
            <a:pPr indent="-287972" lvl="0" marL="457200" rtl="0" algn="l">
              <a:spcBef>
                <a:spcPts val="0"/>
              </a:spcBef>
              <a:spcAft>
                <a:spcPts val="0"/>
              </a:spcAft>
              <a:buClr>
                <a:schemeClr val="dk1"/>
              </a:buClr>
              <a:buSzPct val="100000"/>
              <a:buChar char="-"/>
            </a:pPr>
            <a:r>
              <a:rPr lang="en" sz="1100">
                <a:solidFill>
                  <a:schemeClr val="dk1"/>
                </a:solidFill>
              </a:rPr>
              <a:t>Conversation-history context (sliding window modeling)</a:t>
            </a:r>
            <a:endParaRPr/>
          </a:p>
        </p:txBody>
      </p:sp>
      <p:pic>
        <p:nvPicPr>
          <p:cNvPr id="82" name="Google Shape;82;p16"/>
          <p:cNvPicPr preferRelativeResize="0"/>
          <p:nvPr/>
        </p:nvPicPr>
        <p:blipFill>
          <a:blip r:embed="rId3">
            <a:alphaModFix/>
          </a:blip>
          <a:stretch>
            <a:fillRect/>
          </a:stretch>
        </p:blipFill>
        <p:spPr>
          <a:xfrm>
            <a:off x="3993775" y="325550"/>
            <a:ext cx="4623375" cy="4623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